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6" r:id="rId3"/>
    <p:sldId id="267" r:id="rId4"/>
    <p:sldId id="268" r:id="rId5"/>
    <p:sldId id="264" r:id="rId6"/>
    <p:sldId id="270" r:id="rId7"/>
    <p:sldId id="272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" initials="1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B48505-6672-4CAE-BF0C-E6A5F1B7DC74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7CC32-CF7F-408F-9F2C-9C38A428B9C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84B0-7931-489E-A398-BC398EE305FD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AE90-C91A-4405-A0AF-FD98780EAC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84B0-7931-489E-A398-BC398EE305FD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AE90-C91A-4405-A0AF-FD98780EAC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84B0-7931-489E-A398-BC398EE305FD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AE90-C91A-4405-A0AF-FD98780EAC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84B0-7931-489E-A398-BC398EE305FD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AE90-C91A-4405-A0AF-FD98780EAC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84B0-7931-489E-A398-BC398EE305FD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AE90-C91A-4405-A0AF-FD98780EAC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84B0-7931-489E-A398-BC398EE305FD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AE90-C91A-4405-A0AF-FD98780EAC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84B0-7931-489E-A398-BC398EE305FD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AE90-C91A-4405-A0AF-FD98780EAC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84B0-7931-489E-A398-BC398EE305FD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AE90-C91A-4405-A0AF-FD98780EAC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84B0-7931-489E-A398-BC398EE305FD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AE90-C91A-4405-A0AF-FD98780EAC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84B0-7931-489E-A398-BC398EE305FD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AE90-C91A-4405-A0AF-FD98780EAC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84B0-7931-489E-A398-BC398EE305FD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AE90-C91A-4405-A0AF-FD98780EAC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984B0-7931-489E-A398-BC398EE305FD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8AE90-C91A-4405-A0AF-FD98780EAC9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6192688" cy="6322714"/>
          </a:xfrm>
        </p:spPr>
        <p:txBody>
          <a:bodyPr>
            <a:normAutofit/>
          </a:bodyPr>
          <a:lstStyle/>
          <a:p>
            <a:r>
              <a:rPr lang="ru-RU" sz="5400" b="1" dirty="0">
                <a:solidFill>
                  <a:srgbClr val="7030A0"/>
                </a:solidFill>
              </a:rPr>
              <a:t>Как подготовить учеников  к успешной сдаче ЕГЭ по русскому языку</a:t>
            </a:r>
            <a:r>
              <a:rPr lang="ru-RU" sz="5400" dirty="0">
                <a:solidFill>
                  <a:srgbClr val="7030A0"/>
                </a:solidFill>
              </a:rPr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sz="3200" b="1" dirty="0"/>
              <a:t>Из опыта работы учителя русского языка и литературы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1-ой </a:t>
            </a:r>
            <a:r>
              <a:rPr lang="ru-RU" sz="3200" b="1" dirty="0"/>
              <a:t>квалификационной категории Меркурьевой Тамары Викторовны </a:t>
            </a:r>
            <a:br>
              <a:rPr lang="ru-RU" sz="3200" b="1" dirty="0"/>
            </a:br>
            <a:r>
              <a:rPr lang="ru-RU" sz="3200" b="1" dirty="0"/>
              <a:t>МКОУ «</a:t>
            </a:r>
            <a:r>
              <a:rPr lang="ru-RU" sz="3200" b="1" dirty="0" err="1"/>
              <a:t>Богородская</a:t>
            </a:r>
            <a:r>
              <a:rPr lang="ru-RU" sz="3200" b="1" dirty="0"/>
              <a:t> СОШ».</a:t>
            </a:r>
          </a:p>
        </p:txBody>
      </p:sp>
      <p:pic>
        <p:nvPicPr>
          <p:cNvPr id="1026" name="Picture 2" descr="E:\Фото на стенд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83705" y="0"/>
            <a:ext cx="2760295" cy="3789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9552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0" y="764704"/>
            <a:ext cx="914400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Не стыдно и не вредно не знать. Всего знать никто не может, а стыдно и вредно притворяться, что знаешь, чего не знаешь.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                                                              </a:t>
            </a:r>
            <a:r>
              <a:rPr lang="ru-RU" sz="2800" dirty="0" smtClean="0">
                <a:solidFill>
                  <a:srgbClr val="FF0000"/>
                </a:solidFill>
              </a:rPr>
              <a:t>Толстой Л. Н.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924944"/>
            <a:ext cx="94685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 </a:t>
            </a:r>
            <a:r>
              <a:rPr lang="ru-RU" sz="3600" b="1" dirty="0" smtClean="0"/>
              <a:t>Кто думает, что постиг все, тот ничего не знает.</a:t>
            </a:r>
            <a:br>
              <a:rPr lang="ru-RU" sz="3600" b="1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                                                                </a:t>
            </a:r>
            <a:r>
              <a:rPr lang="ru-RU" sz="2800" dirty="0" err="1" smtClean="0">
                <a:solidFill>
                  <a:srgbClr val="FF0000"/>
                </a:solidFill>
              </a:rPr>
              <a:t>Лао-Дз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4653135"/>
            <a:ext cx="9144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 </a:t>
            </a:r>
            <a:r>
              <a:rPr lang="ru-RU" sz="3600" b="1" dirty="0" smtClean="0"/>
              <a:t>Кто в учениках не бывал, тот учителем не будет.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                                                                Боэций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467544" y="548680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              </a:t>
            </a:r>
            <a:r>
              <a:rPr lang="ru-RU" sz="5400" b="1" dirty="0" smtClean="0">
                <a:solidFill>
                  <a:srgbClr val="FF0000"/>
                </a:solidFill>
              </a:rPr>
              <a:t>Как читать текст</a:t>
            </a:r>
            <a:endParaRPr lang="ru-RU" sz="5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556792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 Black" pitchFamily="34" charset="0"/>
              </a:rPr>
              <a:t>Бахтин М.М.</a:t>
            </a:r>
            <a:r>
              <a:rPr lang="ru-RU" sz="2000" dirty="0" smtClean="0">
                <a:latin typeface="Arial Black" pitchFamily="34" charset="0"/>
              </a:rPr>
              <a:t> («Эстетика словесного творчества») говорил </a:t>
            </a:r>
            <a:r>
              <a:rPr lang="ru-RU" sz="2000" dirty="0" smtClean="0">
                <a:solidFill>
                  <a:srgbClr val="0909D9"/>
                </a:solidFill>
                <a:latin typeface="Arial Black" pitchFamily="34" charset="0"/>
              </a:rPr>
              <a:t>о двух задачах читателя</a:t>
            </a:r>
            <a:r>
              <a:rPr lang="ru-RU" sz="2000" dirty="0" smtClean="0">
                <a:latin typeface="Arial Black" pitchFamily="34" charset="0"/>
              </a:rPr>
              <a:t>:</a:t>
            </a:r>
            <a:br>
              <a:rPr lang="ru-RU" sz="2000" dirty="0" smtClean="0">
                <a:latin typeface="Arial Black" pitchFamily="34" charset="0"/>
              </a:rPr>
            </a:br>
            <a:r>
              <a:rPr lang="ru-RU" sz="2000" dirty="0" smtClean="0">
                <a:latin typeface="Arial Black" pitchFamily="34" charset="0"/>
              </a:rPr>
              <a:t> </a:t>
            </a:r>
            <a:r>
              <a:rPr lang="ru-RU" sz="2000" dirty="0" smtClean="0">
                <a:solidFill>
                  <a:srgbClr val="0909D9"/>
                </a:solidFill>
                <a:latin typeface="Arial Black" pitchFamily="34" charset="0"/>
              </a:rPr>
              <a:t>во-первых,</a:t>
            </a:r>
            <a:r>
              <a:rPr lang="ru-RU" sz="2000" dirty="0" smtClean="0">
                <a:solidFill>
                  <a:srgbClr val="FF0000"/>
                </a:solidFill>
                <a:latin typeface="Arial Black" pitchFamily="34" charset="0"/>
              </a:rPr>
              <a:t> нужно понять текст так, как понимал его сам автор</a:t>
            </a:r>
            <a:r>
              <a:rPr lang="ru-RU" sz="2000" dirty="0" smtClean="0">
                <a:latin typeface="Arial Black" pitchFamily="34" charset="0"/>
              </a:rPr>
              <a:t>, увидеть описанную в произведении картину мира "глазами автора»;</a:t>
            </a:r>
            <a:br>
              <a:rPr lang="ru-RU" sz="2000" dirty="0" smtClean="0">
                <a:latin typeface="Arial Black" pitchFamily="34" charset="0"/>
              </a:rPr>
            </a:br>
            <a:r>
              <a:rPr lang="ru-RU" sz="2000" dirty="0" smtClean="0">
                <a:solidFill>
                  <a:srgbClr val="0909D9"/>
                </a:solidFill>
                <a:latin typeface="Arial Black" pitchFamily="34" charset="0"/>
              </a:rPr>
              <a:t>во-вторых,</a:t>
            </a:r>
            <a:r>
              <a:rPr lang="ru-RU" sz="2000" dirty="0" smtClean="0">
                <a:latin typeface="Arial Black" pitchFamily="34" charset="0"/>
              </a:rPr>
              <a:t> включить произведение в свой духовный контекст, </a:t>
            </a:r>
            <a:r>
              <a:rPr lang="ru-RU" sz="2000" dirty="0" smtClean="0">
                <a:solidFill>
                  <a:srgbClr val="FF0000"/>
                </a:solidFill>
                <a:latin typeface="Arial Black" pitchFamily="34" charset="0"/>
              </a:rPr>
              <a:t>увидеть мир произведения собственными глазами, вступить с автором в диалог</a:t>
            </a:r>
            <a:r>
              <a:rPr lang="ru-RU" sz="2000" dirty="0" smtClean="0">
                <a:latin typeface="Arial Black" pitchFamily="34" charset="0"/>
              </a:rPr>
              <a:t> (спор или согласие);</a:t>
            </a:r>
            <a:br>
              <a:rPr lang="ru-RU" sz="2000" dirty="0" smtClean="0">
                <a:latin typeface="Arial Black" pitchFamily="34" charset="0"/>
              </a:rPr>
            </a:br>
            <a:r>
              <a:rPr lang="ru-RU" sz="2000" dirty="0" smtClean="0">
                <a:latin typeface="Arial Black" pitchFamily="34" charset="0"/>
              </a:rPr>
              <a:t> </a:t>
            </a:r>
            <a:r>
              <a:rPr lang="ru-RU" sz="2000" dirty="0" smtClean="0">
                <a:solidFill>
                  <a:srgbClr val="0909D9"/>
                </a:solidFill>
                <a:latin typeface="Arial Black" pitchFamily="34" charset="0"/>
              </a:rPr>
              <a:t>следовательно</a:t>
            </a:r>
            <a:r>
              <a:rPr lang="ru-RU" sz="2000" dirty="0" smtClean="0">
                <a:latin typeface="Arial Black" pitchFamily="34" charset="0"/>
              </a:rPr>
              <a:t>, </a:t>
            </a:r>
            <a:r>
              <a:rPr lang="ru-RU" sz="2000" dirty="0" smtClean="0">
                <a:solidFill>
                  <a:srgbClr val="FF0000"/>
                </a:solidFill>
                <a:latin typeface="Arial Black" pitchFamily="34" charset="0"/>
              </a:rPr>
              <a:t>цель читателя</a:t>
            </a:r>
            <a:r>
              <a:rPr lang="ru-RU" sz="2000" dirty="0" smtClean="0">
                <a:latin typeface="Arial Black" pitchFamily="34" charset="0"/>
              </a:rPr>
              <a:t> заключается в том, чтобы </a:t>
            </a:r>
            <a:br>
              <a:rPr lang="ru-RU" sz="2000" dirty="0" smtClean="0">
                <a:latin typeface="Arial Black" pitchFamily="34" charset="0"/>
              </a:rPr>
            </a:br>
            <a:r>
              <a:rPr lang="ru-RU" sz="2000" i="1" dirty="0" smtClean="0">
                <a:solidFill>
                  <a:srgbClr val="0909D9"/>
                </a:solidFill>
                <a:latin typeface="Arial Black" pitchFamily="34" charset="0"/>
              </a:rPr>
              <a:t>искать в произведении точки зрения рассказчика и героев, </a:t>
            </a:r>
            <a:br>
              <a:rPr lang="ru-RU" sz="2000" i="1" dirty="0" smtClean="0">
                <a:solidFill>
                  <a:srgbClr val="0909D9"/>
                </a:solidFill>
                <a:latin typeface="Arial Black" pitchFamily="34" charset="0"/>
              </a:rPr>
            </a:br>
            <a:r>
              <a:rPr lang="ru-RU" sz="2000" i="1" dirty="0" smtClean="0">
                <a:solidFill>
                  <a:srgbClr val="0909D9"/>
                </a:solidFill>
                <a:latin typeface="Arial Black" pitchFamily="34" charset="0"/>
              </a:rPr>
              <a:t>точку зрения автора, его мысли, чувства, оценки, </a:t>
            </a:r>
            <a:br>
              <a:rPr lang="ru-RU" sz="2000" i="1" dirty="0" smtClean="0">
                <a:solidFill>
                  <a:srgbClr val="0909D9"/>
                </a:solidFill>
                <a:latin typeface="Arial Black" pitchFamily="34" charset="0"/>
              </a:rPr>
            </a:br>
            <a:r>
              <a:rPr lang="ru-RU" sz="2000" i="1" dirty="0" smtClean="0">
                <a:solidFill>
                  <a:srgbClr val="0909D9"/>
                </a:solidFill>
                <a:latin typeface="Arial Black" pitchFamily="34" charset="0"/>
              </a:rPr>
              <a:t>сопоставлять их со своими.</a:t>
            </a:r>
            <a:br>
              <a:rPr lang="ru-RU" sz="2000" i="1" dirty="0" smtClean="0">
                <a:solidFill>
                  <a:srgbClr val="0909D9"/>
                </a:solidFill>
                <a:latin typeface="Arial Black" pitchFamily="34" charset="0"/>
              </a:rPr>
            </a:br>
            <a:r>
              <a:rPr lang="ru-RU" sz="2000" dirty="0" smtClean="0">
                <a:latin typeface="Arial Black" pitchFamily="34" charset="0"/>
              </a:rPr>
              <a:t>   </a:t>
            </a:r>
            <a:r>
              <a:rPr lang="ru-RU" sz="2000" dirty="0" smtClean="0">
                <a:solidFill>
                  <a:srgbClr val="FF0000"/>
                </a:solidFill>
                <a:latin typeface="Arial Black" pitchFamily="34" charset="0"/>
              </a:rPr>
              <a:t>Поиск точки зрения автора и выражение собственной точки зрения является ведущей практической задачей школьников на протяжении всех лет обучения.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55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155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155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155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0" y="620689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Arial Black" pitchFamily="34" charset="0"/>
              </a:rPr>
              <a:t>Как проследить развитие авторской мысли в тексте?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844824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dirty="0" smtClean="0">
                <a:solidFill>
                  <a:srgbClr val="0909D9"/>
                </a:solidFill>
                <a:latin typeface="Arial Black" pitchFamily="34" charset="0"/>
              </a:rPr>
              <a:t>Для этого нужно</a:t>
            </a:r>
            <a:r>
              <a:rPr lang="ru-RU" sz="2800" dirty="0" smtClean="0">
                <a:latin typeface="Arial Black" pitchFamily="34" charset="0"/>
              </a:rPr>
              <a:t>  </a:t>
            </a:r>
          </a:p>
          <a:p>
            <a:pPr algn="ctr"/>
            <a:r>
              <a:rPr lang="ru-RU" sz="2800" dirty="0" smtClean="0">
                <a:latin typeface="Arial Black" pitchFamily="34" charset="0"/>
              </a:rPr>
              <a:t>исходный </a:t>
            </a:r>
            <a:r>
              <a:rPr lang="ru-RU" sz="2800" dirty="0" smtClean="0">
                <a:solidFill>
                  <a:srgbClr val="FF3300"/>
                </a:solidFill>
                <a:latin typeface="Arial Black" pitchFamily="34" charset="0"/>
              </a:rPr>
              <a:t>текст разделить на </a:t>
            </a:r>
            <a:r>
              <a:rPr lang="ru-RU" sz="2800" dirty="0" err="1" smtClean="0">
                <a:solidFill>
                  <a:srgbClr val="FF3300"/>
                </a:solidFill>
                <a:latin typeface="Arial Black" pitchFamily="34" charset="0"/>
              </a:rPr>
              <a:t>микротемы</a:t>
            </a:r>
            <a:r>
              <a:rPr lang="ru-RU" sz="2800" dirty="0" smtClean="0">
                <a:latin typeface="Arial Black" pitchFamily="34" charset="0"/>
              </a:rPr>
              <a:t> - предложения, </a:t>
            </a:r>
            <a:r>
              <a:rPr lang="ru-RU" sz="2800" u="sng" dirty="0" smtClean="0">
                <a:latin typeface="Arial Black" pitchFamily="34" charset="0"/>
              </a:rPr>
              <a:t>объединенные одной мыслью и отражающие определенный аспект проблемы</a:t>
            </a:r>
            <a:r>
              <a:rPr lang="ru-RU" sz="2800" dirty="0" smtClean="0">
                <a:latin typeface="Arial Black" pitchFamily="34" charset="0"/>
              </a:rPr>
              <a:t>;</a:t>
            </a:r>
          </a:p>
          <a:p>
            <a:pPr algn="ctr"/>
            <a:r>
              <a:rPr lang="ru-RU" sz="2800" dirty="0" smtClean="0">
                <a:solidFill>
                  <a:srgbClr val="FF3300"/>
                </a:solidFill>
                <a:latin typeface="Arial Black" pitchFamily="34" charset="0"/>
              </a:rPr>
              <a:t>выделить основную мысль</a:t>
            </a:r>
            <a:r>
              <a:rPr lang="ru-RU" sz="2800" dirty="0" smtClean="0">
                <a:latin typeface="Arial Black" pitchFamily="34" charset="0"/>
              </a:rPr>
              <a:t> каждой </a:t>
            </a:r>
            <a:r>
              <a:rPr lang="ru-RU" sz="2800" dirty="0" err="1" smtClean="0">
                <a:latin typeface="Arial Black" pitchFamily="34" charset="0"/>
              </a:rPr>
              <a:t>микротемы</a:t>
            </a:r>
            <a:r>
              <a:rPr lang="ru-RU" sz="2800" dirty="0" smtClean="0">
                <a:latin typeface="Arial Black" pitchFamily="34" charset="0"/>
              </a:rPr>
              <a:t>;</a:t>
            </a:r>
          </a:p>
          <a:p>
            <a:pPr algn="ctr"/>
            <a:r>
              <a:rPr lang="ru-RU" sz="2800" dirty="0" smtClean="0">
                <a:solidFill>
                  <a:srgbClr val="FF3300"/>
                </a:solidFill>
                <a:latin typeface="Arial Black" pitchFamily="34" charset="0"/>
              </a:rPr>
              <a:t>сформулировать</a:t>
            </a:r>
            <a:r>
              <a:rPr lang="ru-RU" sz="2800" dirty="0" smtClean="0">
                <a:latin typeface="Arial Black" pitchFamily="34" charset="0"/>
              </a:rPr>
              <a:t> данную мысль;</a:t>
            </a:r>
          </a:p>
          <a:p>
            <a:pPr algn="ctr"/>
            <a:r>
              <a:rPr lang="ru-RU" sz="2800" dirty="0" smtClean="0">
                <a:solidFill>
                  <a:srgbClr val="FF3300"/>
                </a:solidFill>
                <a:latin typeface="Arial Black" pitchFamily="34" charset="0"/>
              </a:rPr>
              <a:t>записать её в виде</a:t>
            </a:r>
            <a:r>
              <a:rPr lang="ru-RU" sz="2800" dirty="0" smtClean="0">
                <a:latin typeface="Arial Black" pitchFamily="34" charset="0"/>
              </a:rPr>
              <a:t>  пункта плана.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55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155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155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155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ru-RU" b="1" dirty="0" smtClean="0"/>
              <a:t>Идеальное сочинение</a:t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5человек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683568" y="1844824"/>
            <a:ext cx="2088232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491880" y="4365104"/>
            <a:ext cx="2160240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444208" y="1484784"/>
            <a:ext cx="2160240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6444208" y="4365104"/>
            <a:ext cx="2304256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 flipV="1">
            <a:off x="755576" y="4077072"/>
            <a:ext cx="2232248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27584" y="256490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вступление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115616" y="4581128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проблема</a:t>
            </a:r>
            <a:endParaRPr lang="ru-RU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923928" y="4869160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Авторская позиция</a:t>
            </a:r>
            <a:endParaRPr lang="ru-RU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732240" y="4941168"/>
            <a:ext cx="18722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Собственная позиция и аргументация</a:t>
            </a:r>
            <a:endParaRPr lang="ru-RU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804248" y="2204864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заключение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0"/>
                            </p:stCondLst>
                            <p:childTnLst>
                              <p:par>
                                <p:cTn id="3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0"/>
                            </p:stCondLst>
                            <p:childTnLst>
                              <p:par>
                                <p:cTn id="4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0"/>
                            </p:stCondLst>
                            <p:childTnLst>
                              <p:par>
                                <p:cTn id="5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0" y="620688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</a:rPr>
              <a:t>*В 2013 году средний балл –</a:t>
            </a:r>
          </a:p>
          <a:p>
            <a:pPr algn="ctr"/>
            <a:r>
              <a:rPr lang="ru-RU" sz="4800" b="1" dirty="0" smtClean="0">
                <a:solidFill>
                  <a:srgbClr val="C00000"/>
                </a:solidFill>
              </a:rPr>
              <a:t> 66, 9;</a:t>
            </a:r>
            <a:br>
              <a:rPr lang="ru-RU" sz="4800" b="1" dirty="0" smtClean="0">
                <a:solidFill>
                  <a:srgbClr val="C00000"/>
                </a:solidFill>
              </a:rPr>
            </a:br>
            <a:r>
              <a:rPr lang="ru-RU" sz="4800" b="1" dirty="0" smtClean="0">
                <a:solidFill>
                  <a:srgbClr val="C00000"/>
                </a:solidFill>
              </a:rPr>
              <a:t>* две выпускницы получили по 92 балла,</a:t>
            </a:r>
            <a:br>
              <a:rPr lang="ru-RU" sz="4800" b="1" dirty="0" smtClean="0">
                <a:solidFill>
                  <a:srgbClr val="C00000"/>
                </a:solidFill>
              </a:rPr>
            </a:br>
            <a:r>
              <a:rPr lang="ru-RU" sz="4800" b="1" dirty="0" smtClean="0">
                <a:solidFill>
                  <a:srgbClr val="C00000"/>
                </a:solidFill>
              </a:rPr>
              <a:t> две – по 82 балла; </a:t>
            </a:r>
            <a:br>
              <a:rPr lang="ru-RU" sz="4800" b="1" dirty="0" smtClean="0">
                <a:solidFill>
                  <a:srgbClr val="C00000"/>
                </a:solidFill>
              </a:rPr>
            </a:br>
            <a:r>
              <a:rPr lang="ru-RU" sz="4800" b="1" dirty="0" smtClean="0">
                <a:solidFill>
                  <a:srgbClr val="C00000"/>
                </a:solidFill>
              </a:rPr>
              <a:t>*минимальный балл – 53.</a:t>
            </a:r>
            <a:endParaRPr lang="ru-RU" sz="4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0" y="1340768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dirty="0" smtClean="0">
                <a:solidFill>
                  <a:srgbClr val="FF0000"/>
                </a:solidFill>
              </a:rPr>
              <a:t>«Уча других, мы учимся сами.» </a:t>
            </a:r>
            <a:r>
              <a:rPr lang="ru-RU" sz="8000" dirty="0" smtClean="0">
                <a:solidFill>
                  <a:srgbClr val="FF0000"/>
                </a:solidFill>
              </a:rPr>
              <a:t>	</a:t>
            </a:r>
            <a:r>
              <a:rPr lang="ru-RU" sz="4000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b="1" dirty="0" smtClean="0"/>
              <a:t>        </a:t>
            </a:r>
            <a:r>
              <a:rPr lang="ru-RU" sz="3200" b="1" dirty="0" err="1" smtClean="0"/>
              <a:t>Луций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Анней</a:t>
            </a:r>
            <a:r>
              <a:rPr lang="ru-RU" sz="3200" b="1" dirty="0" smtClean="0"/>
              <a:t> Сенека,</a:t>
            </a:r>
            <a:br>
              <a:rPr lang="ru-RU" sz="3200" b="1" dirty="0" smtClean="0"/>
            </a:br>
            <a:r>
              <a:rPr lang="ru-RU" sz="3200" b="1" dirty="0" smtClean="0"/>
              <a:t>                   римский философ-стоик, поэт   и государственный деятель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3339802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/>
              <a:t>Чтобы быть хорошим преподавателем, нужно любить то, что преподаешь и любить тех, кому преподаешь.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</a:t>
            </a:r>
            <a:r>
              <a:rPr lang="ru-RU" sz="3600" dirty="0" smtClean="0"/>
              <a:t>(В.О. Ключевский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</a:rPr>
              <a:t>Благодарю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</TotalTime>
  <Words>179</Words>
  <Application>Microsoft Office PowerPoint</Application>
  <PresentationFormat>Экран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Как подготовить учеников  к успешной сдаче ЕГЭ по русскому языку. Из опыта работы учителя русского языка и литературы  1-ой квалификационной категории Меркурьевой Тамары Викторовны  МКОУ «Богородская СОШ».</vt:lpstr>
      <vt:lpstr>Слайд 2</vt:lpstr>
      <vt:lpstr>Слайд 3</vt:lpstr>
      <vt:lpstr>Слайд 4</vt:lpstr>
      <vt:lpstr>Идеальное сочинение   5человек    </vt:lpstr>
      <vt:lpstr>Слайд 6</vt:lpstr>
      <vt:lpstr>Слайд 7</vt:lpstr>
      <vt:lpstr>Чтобы быть хорошим преподавателем, нужно любить то, что преподаешь и любить тех, кому преподаешь.                             (В.О. Ключевский)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подготовить учеников  к успешной сдаче ЕГЭ по русскому языку. Из опыта работы учителя русского языка и литературы 1-ой квалификационной категории Меркурьевой Тамары Викторовны  МКОУ «Богородская СОШ».</dc:title>
  <dc:creator>1</dc:creator>
  <cp:lastModifiedBy>1</cp:lastModifiedBy>
  <cp:revision>27</cp:revision>
  <dcterms:created xsi:type="dcterms:W3CDTF">2013-08-25T11:18:40Z</dcterms:created>
  <dcterms:modified xsi:type="dcterms:W3CDTF">2014-03-25T13:56:38Z</dcterms:modified>
</cp:coreProperties>
</file>